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7" r:id="rId2"/>
    <p:sldId id="258" r:id="rId3"/>
    <p:sldId id="265" r:id="rId4"/>
    <p:sldId id="264" r:id="rId5"/>
    <p:sldId id="266" r:id="rId6"/>
    <p:sldId id="259" r:id="rId7"/>
    <p:sldId id="260" r:id="rId8"/>
    <p:sldId id="261" r:id="rId9"/>
    <p:sldId id="262" r:id="rId10"/>
    <p:sldId id="263"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46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Заголовок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0" name="Дата 9"/>
          <p:cNvSpPr>
            <a:spLocks noGrp="1"/>
          </p:cNvSpPr>
          <p:nvPr>
            <p:ph type="dt" sz="half" idx="10"/>
          </p:nvPr>
        </p:nvSpPr>
        <p:spPr>
          <a:xfrm>
            <a:off x="5562600" y="6509004"/>
            <a:ext cx="3002280" cy="274320"/>
          </a:xfrm>
        </p:spPr>
        <p:txBody>
          <a:bodyPr vert="horz" rtlCol="0"/>
          <a:lstStyle>
            <a:extLst/>
          </a:lstStyle>
          <a:p>
            <a:fld id="{37C8AEE2-C1EA-4FC6-8655-B5D61DB49C63}" type="datetimeFigureOut">
              <a:rPr lang="ru-RU" smtClean="0"/>
              <a:pPr/>
              <a:t>21.04.2017</a:t>
            </a:fld>
            <a:endParaRPr lang="ru-RU"/>
          </a:p>
        </p:txBody>
      </p:sp>
      <p:sp>
        <p:nvSpPr>
          <p:cNvPr id="11" name="Номер слайда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6C250FF2-4B5B-4F21-81DE-A93208E88192}" type="slidenum">
              <a:rPr lang="ru-RU" smtClean="0"/>
              <a:pPr/>
              <a:t>‹#›</a:t>
            </a:fld>
            <a:endParaRPr lang="ru-RU"/>
          </a:p>
        </p:txBody>
      </p:sp>
      <p:sp>
        <p:nvSpPr>
          <p:cNvPr id="12" name="Нижний колонтитул 11"/>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37C8AEE2-C1EA-4FC6-8655-B5D61DB49C63}" type="datetimeFigureOut">
              <a:rPr lang="ru-RU" smtClean="0"/>
              <a:pPr/>
              <a:t>21.04.2017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C250FF2-4B5B-4F21-81DE-A93208E8819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lgn="l">
              <a:defRPr/>
            </a:lvl1pPr>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37C8AEE2-C1EA-4FC6-8655-B5D61DB49C63}" type="datetimeFigureOut">
              <a:rPr lang="ru-RU" smtClean="0"/>
              <a:pPr/>
              <a:t>21.04.2017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C250FF2-4B5B-4F21-81DE-A93208E8819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37C8AEE2-C1EA-4FC6-8655-B5D61DB49C63}" type="datetimeFigureOut">
              <a:rPr lang="ru-RU" smtClean="0"/>
              <a:pPr/>
              <a:t>21.04.2017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C250FF2-4B5B-4F21-81DE-A93208E8819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8" name="Дата 7"/>
          <p:cNvSpPr>
            <a:spLocks noGrp="1"/>
          </p:cNvSpPr>
          <p:nvPr>
            <p:ph type="dt" sz="half" idx="10"/>
          </p:nvPr>
        </p:nvSpPr>
        <p:spPr>
          <a:xfrm>
            <a:off x="5562600" y="6513670"/>
            <a:ext cx="3002280" cy="274320"/>
          </a:xfrm>
        </p:spPr>
        <p:txBody>
          <a:bodyPr vert="horz" rtlCol="0"/>
          <a:lstStyle>
            <a:extLst/>
          </a:lstStyle>
          <a:p>
            <a:fld id="{37C8AEE2-C1EA-4FC6-8655-B5D61DB49C63}" type="datetimeFigureOut">
              <a:rPr lang="ru-RU" smtClean="0"/>
              <a:pPr/>
              <a:t>21.04.2017</a:t>
            </a:fld>
            <a:endParaRPr lang="ru-RU"/>
          </a:p>
        </p:txBody>
      </p:sp>
      <p:sp>
        <p:nvSpPr>
          <p:cNvPr id="9" name="Номер слайда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6C250FF2-4B5B-4F21-81DE-A93208E88192}" type="slidenum">
              <a:rPr lang="ru-RU" smtClean="0"/>
              <a:pPr/>
              <a:t>‹#›</a:t>
            </a:fld>
            <a:endParaRPr lang="ru-RU"/>
          </a:p>
        </p:txBody>
      </p:sp>
      <p:sp>
        <p:nvSpPr>
          <p:cNvPr id="10" name="Нижний колонтитул 9"/>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37C8AEE2-C1EA-4FC6-8655-B5D61DB49C63}" type="datetimeFigureOut">
              <a:rPr lang="ru-RU" smtClean="0"/>
              <a:pPr/>
              <a:t>21.04.2017</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a:xfrm>
            <a:off x="8641080" y="6514568"/>
            <a:ext cx="464288" cy="274320"/>
          </a:xfrm>
        </p:spPr>
        <p:txBody>
          <a:bodyPr/>
          <a:lstStyle>
            <a:extLst/>
          </a:lstStyle>
          <a:p>
            <a:fld id="{6C250FF2-4B5B-4F21-81DE-A93208E88192}" type="slidenum">
              <a:rPr lang="ru-RU" smtClean="0"/>
              <a:pPr/>
              <a:t>‹#›</a:t>
            </a:fld>
            <a:endParaRPr lang="ru-RU"/>
          </a:p>
        </p:txBody>
      </p:sp>
      <p:sp>
        <p:nvSpPr>
          <p:cNvPr id="10" name="Прямоугольник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Прямоугольник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Прямоугольник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Заголовок 1"/>
          <p:cNvSpPr>
            <a:spLocks noGrp="1"/>
          </p:cNvSpPr>
          <p:nvPr>
            <p:ph type="title"/>
          </p:nvPr>
        </p:nvSpPr>
        <p:spPr>
          <a:xfrm>
            <a:off x="457200" y="251948"/>
            <a:ext cx="8229600"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37C8AEE2-C1EA-4FC6-8655-B5D61DB49C63}" type="datetimeFigureOut">
              <a:rPr lang="ru-RU" smtClean="0"/>
              <a:pPr/>
              <a:t>21.04.2017</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a:xfrm>
            <a:off x="8641080" y="6514568"/>
            <a:ext cx="464288" cy="274320"/>
          </a:xfrm>
        </p:spPr>
        <p:txBody>
          <a:bodyPr/>
          <a:lstStyle>
            <a:extLst/>
          </a:lstStyle>
          <a:p>
            <a:fld id="{6C250FF2-4B5B-4F21-81DE-A93208E8819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53218"/>
            <a:ext cx="8229600"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37C8AEE2-C1EA-4FC6-8655-B5D61DB49C63}" type="datetimeFigureOut">
              <a:rPr lang="ru-RU" smtClean="0"/>
              <a:pPr/>
              <a:t>21.04.2017</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6C250FF2-4B5B-4F21-81DE-A93208E88192}" type="slidenum">
              <a:rPr lang="ru-RU" smtClean="0"/>
              <a:pPr/>
              <a:t>‹#›</a:t>
            </a:fld>
            <a:endParaRPr lang="ru-RU"/>
          </a:p>
        </p:txBody>
      </p:sp>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37C8AEE2-C1EA-4FC6-8655-B5D61DB49C63}" type="datetimeFigureOut">
              <a:rPr lang="ru-RU" smtClean="0"/>
              <a:pPr/>
              <a:t>21.04.2017</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6C250FF2-4B5B-4F21-81DE-A93208E8819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2"/>
      </p:bgRef>
    </p:bg>
    <p:spTree>
      <p:nvGrpSpPr>
        <p:cNvPr id="1" name=""/>
        <p:cNvGrpSpPr/>
        <p:nvPr/>
      </p:nvGrpSpPr>
      <p:grpSpPr>
        <a:xfrm>
          <a:off x="0" y="0"/>
          <a:ext cx="0" cy="0"/>
          <a:chOff x="0" y="0"/>
          <a:chExt cx="0" cy="0"/>
        </a:xfrm>
      </p:grpSpPr>
      <p:sp>
        <p:nvSpPr>
          <p:cNvPr id="8" name="Прямоугольник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963136" y="304800"/>
            <a:ext cx="3931920" cy="762000"/>
          </a:xfrm>
        </p:spPr>
        <p:txBody>
          <a:bodyPr anchor="b"/>
          <a:lstStyle>
            <a:lvl1pPr marL="0" algn="r">
              <a:buNone/>
              <a:defRPr sz="2000" b="1"/>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9" name="Дата 8"/>
          <p:cNvSpPr>
            <a:spLocks noGrp="1"/>
          </p:cNvSpPr>
          <p:nvPr>
            <p:ph type="dt" sz="half" idx="10"/>
          </p:nvPr>
        </p:nvSpPr>
        <p:spPr>
          <a:xfrm>
            <a:off x="5562600" y="6513670"/>
            <a:ext cx="3002280" cy="274320"/>
          </a:xfrm>
        </p:spPr>
        <p:txBody>
          <a:bodyPr vert="horz" rtlCol="0"/>
          <a:lstStyle>
            <a:extLst/>
          </a:lstStyle>
          <a:p>
            <a:fld id="{37C8AEE2-C1EA-4FC6-8655-B5D61DB49C63}" type="datetimeFigureOut">
              <a:rPr lang="ru-RU" smtClean="0"/>
              <a:pPr/>
              <a:t>21.04.2017</a:t>
            </a:fld>
            <a:endParaRPr lang="ru-RU"/>
          </a:p>
        </p:txBody>
      </p:sp>
      <p:sp>
        <p:nvSpPr>
          <p:cNvPr id="10" name="Номер слайда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6C250FF2-4B5B-4F21-81DE-A93208E88192}" type="slidenum">
              <a:rPr lang="ru-RU" smtClean="0"/>
              <a:pPr/>
              <a:t>‹#›</a:t>
            </a:fld>
            <a:endParaRPr lang="ru-RU"/>
          </a:p>
        </p:txBody>
      </p:sp>
      <p:sp>
        <p:nvSpPr>
          <p:cNvPr id="11" name="Нижний колонтитул 10"/>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0443" y="4724400"/>
            <a:ext cx="5486400" cy="664536"/>
          </a:xfrm>
        </p:spPr>
        <p:txBody>
          <a:bodyPr anchor="b"/>
          <a:lstStyle>
            <a:lvl1pPr marL="0" algn="r">
              <a:buNone/>
              <a:defRPr sz="2000" b="1"/>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13" name="Рисунок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8" name="Дата 7"/>
          <p:cNvSpPr>
            <a:spLocks noGrp="1"/>
          </p:cNvSpPr>
          <p:nvPr>
            <p:ph type="dt" sz="half" idx="10"/>
          </p:nvPr>
        </p:nvSpPr>
        <p:spPr>
          <a:xfrm>
            <a:off x="5562600" y="6509004"/>
            <a:ext cx="3002280" cy="274320"/>
          </a:xfrm>
        </p:spPr>
        <p:txBody>
          <a:bodyPr vert="horz" rtlCol="0"/>
          <a:lstStyle>
            <a:extLst/>
          </a:lstStyle>
          <a:p>
            <a:fld id="{37C8AEE2-C1EA-4FC6-8655-B5D61DB49C63}" type="datetimeFigureOut">
              <a:rPr lang="ru-RU" smtClean="0"/>
              <a:pPr/>
              <a:t>21.04.2017</a:t>
            </a:fld>
            <a:endParaRPr lang="ru-RU"/>
          </a:p>
        </p:txBody>
      </p:sp>
      <p:sp>
        <p:nvSpPr>
          <p:cNvPr id="9" name="Номер слайда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6C250FF2-4B5B-4F21-81DE-A93208E88192}" type="slidenum">
              <a:rPr lang="ru-RU" smtClean="0"/>
              <a:pPr/>
              <a:t>‹#›</a:t>
            </a:fld>
            <a:endParaRPr lang="ru-RU"/>
          </a:p>
        </p:txBody>
      </p:sp>
      <p:sp>
        <p:nvSpPr>
          <p:cNvPr id="10" name="Нижний колонтитул 9"/>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Нижний колонтитул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ru-RU"/>
          </a:p>
        </p:txBody>
      </p:sp>
      <p:sp>
        <p:nvSpPr>
          <p:cNvPr id="14" name="Дата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37C8AEE2-C1EA-4FC6-8655-B5D61DB49C63}" type="datetimeFigureOut">
              <a:rPr lang="ru-RU" smtClean="0"/>
              <a:pPr/>
              <a:t>21.04.2017</a:t>
            </a:fld>
            <a:endParaRPr lang="ru-RU"/>
          </a:p>
        </p:txBody>
      </p:sp>
      <p:sp>
        <p:nvSpPr>
          <p:cNvPr id="23" name="Номер слайда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6C250FF2-4B5B-4F21-81DE-A93208E88192}" type="slidenum">
              <a:rPr lang="ru-RU" smtClean="0"/>
              <a:pPr/>
              <a:t>‹#›</a:t>
            </a:fld>
            <a:endParaRPr lang="ru-RU"/>
          </a:p>
        </p:txBody>
      </p:sp>
      <p:sp>
        <p:nvSpPr>
          <p:cNvPr id="22" name="Заголовок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Понятие капитального ремонта</a:t>
            </a:r>
            <a:endParaRPr lang="ru-RU" dirty="0"/>
          </a:p>
        </p:txBody>
      </p:sp>
      <p:sp>
        <p:nvSpPr>
          <p:cNvPr id="3" name="Содержимое 2"/>
          <p:cNvSpPr>
            <a:spLocks noGrp="1"/>
          </p:cNvSpPr>
          <p:nvPr>
            <p:ph idx="1"/>
          </p:nvPr>
        </p:nvSpPr>
        <p:spPr/>
        <p:txBody>
          <a:bodyPr>
            <a:normAutofit fontScale="55000" lnSpcReduction="20000"/>
          </a:bodyPr>
          <a:lstStyle/>
          <a:p>
            <a:r>
              <a:rPr lang="ru-RU" b="1" dirty="0" smtClean="0"/>
              <a:t>Капитальный ремонт объектов капитального строительства (за исключением линейных объектов)</a:t>
            </a:r>
            <a:r>
              <a:rPr lang="ru-RU" dirty="0" smtClean="0"/>
              <a:t> - замена и (или) восстановление строительных конструкций объектов капитального строительства или элементов таких конструкций, за исключением несущих строительных конструкций, замена и (или) восстановление систем инженерно-технического обеспечения и сетей инженерно-технического обеспечения объектов капитального строительства или их элементов, а также замена отдельных элементов несущих строительных конструкций на аналогичные или иные улучшающие показатели таких конструкций элементы и (или) восстановление указанных элементов. </a:t>
            </a:r>
            <a:r>
              <a:rPr lang="ru-RU" b="1" i="1" dirty="0" smtClean="0"/>
              <a:t>(Градостроительный кодекс)</a:t>
            </a:r>
          </a:p>
          <a:p>
            <a:endParaRPr lang="ru-RU" b="1" i="1" dirty="0" smtClean="0"/>
          </a:p>
          <a:p>
            <a:r>
              <a:rPr lang="ru-RU" b="1" dirty="0" smtClean="0"/>
              <a:t>Капитальный ремонт </a:t>
            </a:r>
            <a:r>
              <a:rPr lang="ru-RU" dirty="0" smtClean="0"/>
              <a:t>- это замена и восстановление отдельных частей или целых конструкций (за исключением полной замены основных конструкций, срок службы которых в зданиях и сооружениях является наибольшим) и инженерно-технического оборудования зданий в связи с их физическим износом и разрушением. </a:t>
            </a:r>
            <a:r>
              <a:rPr lang="ru-RU" b="1" i="1" dirty="0" smtClean="0"/>
              <a:t>(</a:t>
            </a:r>
            <a:r>
              <a:rPr lang="ru-RU" b="1" i="1" dirty="0" err="1" smtClean="0"/>
              <a:t>ГСНр</a:t>
            </a:r>
            <a:r>
              <a:rPr lang="ru-RU" b="1" i="1" dirty="0" smtClean="0"/>
              <a:t> 81-05-01-2001)</a:t>
            </a:r>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Расчет лимитированных затрат в составе ССР</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Титульные временные здания и сооружения следует определять по «Сборнику сметных норм затрат на строительство временных зданий и сооружений» (ГСН-81-05-01-2001)  с применением к ним коэффициента 0,8.</a:t>
            </a:r>
          </a:p>
          <a:p>
            <a:endParaRPr lang="ru-RU" dirty="0" smtClean="0"/>
          </a:p>
          <a:p>
            <a:r>
              <a:rPr lang="ru-RU" dirty="0" smtClean="0"/>
              <a:t>Дополнительные затраты при производстве ремонтно-строительных работ в зимнее время на объектах промышленного строительства следует определять по нормам раздела </a:t>
            </a:r>
            <a:r>
              <a:rPr lang="en-US" dirty="0" smtClean="0"/>
              <a:t>I </a:t>
            </a:r>
            <a:r>
              <a:rPr lang="ru-RU" dirty="0" smtClean="0"/>
              <a:t>таб. 4 ГСП 81-05-02-2001 с коэффициентом 0,8.</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640960" cy="1143000"/>
          </a:xfrm>
        </p:spPr>
        <p:txBody>
          <a:bodyPr>
            <a:noAutofit/>
          </a:bodyPr>
          <a:lstStyle/>
          <a:p>
            <a:r>
              <a:rPr lang="ru-RU" sz="3600" dirty="0" smtClean="0"/>
              <a:t>Основные методические документы определения  сметной стоимости</a:t>
            </a:r>
            <a:endParaRPr lang="ru-RU" sz="3600" dirty="0"/>
          </a:p>
        </p:txBody>
      </p:sp>
      <p:sp>
        <p:nvSpPr>
          <p:cNvPr id="3" name="Содержимое 2"/>
          <p:cNvSpPr>
            <a:spLocks noGrp="1"/>
          </p:cNvSpPr>
          <p:nvPr>
            <p:ph idx="1"/>
          </p:nvPr>
        </p:nvSpPr>
        <p:spPr/>
        <p:txBody>
          <a:bodyPr>
            <a:normAutofit fontScale="55000" lnSpcReduction="20000"/>
          </a:bodyPr>
          <a:lstStyle/>
          <a:p>
            <a:r>
              <a:rPr lang="ru-RU" dirty="0" smtClean="0"/>
              <a:t>Инструкция о составе, порядке разработки, согласования и утверждения проектно-сметной документации на капитальный ремонт жилых зданий (№ МДС 13-1.99), введена в действие постановлением Госстроя России от 17 декабря 1999 г. № 79</a:t>
            </a:r>
          </a:p>
          <a:p>
            <a:r>
              <a:rPr lang="ru-RU" dirty="0" smtClean="0"/>
              <a:t>«Методика определения стоимости строительной продукции на территории Российской Федерации» (МДС 81-35.2004), утвержденная с 9 марта 2004 г. постановлением Госстроя России от 05.03.2004 № 15/1.</a:t>
            </a:r>
          </a:p>
          <a:p>
            <a:r>
              <a:rPr lang="ru-RU" dirty="0" smtClean="0"/>
              <a:t>Указания по применению федеральных единичных расценок на ремонтно-строительные работы (ФЕРр-2001) (МДС 81-38.2004) , введена в действие постановлением Госстроя России от 09.03.2004 г. № 37</a:t>
            </a:r>
          </a:p>
          <a:p>
            <a:r>
              <a:rPr lang="ru-RU" dirty="0" smtClean="0"/>
              <a:t>Методические указания  по определению величины накладных расходов  в строительстве (МДС 81-33.2004), введена в действие постановлением Госстроя России от 12 января 2004 № 6.</a:t>
            </a:r>
          </a:p>
          <a:p>
            <a:r>
              <a:rPr lang="ru-RU" dirty="0" smtClean="0"/>
              <a:t>Методические указания по определению величины накладных расходов в строительстве, осуществляемом  в районах крайнего севера и местностях,  приравненных к ним (МДС 81-34.2004) , введена в действие постановлением  Госстроя России от 12 января 2004 г. № 5</a:t>
            </a:r>
          </a:p>
          <a:p>
            <a:endParaRPr lang="ru-RU"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Состав сметной документации на капитальный ремонт</a:t>
            </a:r>
            <a:endParaRPr lang="ru-RU" dirty="0"/>
          </a:p>
        </p:txBody>
      </p:sp>
      <p:sp>
        <p:nvSpPr>
          <p:cNvPr id="3" name="Содержимое 2"/>
          <p:cNvSpPr>
            <a:spLocks noGrp="1"/>
          </p:cNvSpPr>
          <p:nvPr>
            <p:ph idx="1"/>
          </p:nvPr>
        </p:nvSpPr>
        <p:spPr/>
        <p:txBody>
          <a:bodyPr>
            <a:normAutofit fontScale="47500" lnSpcReduction="20000"/>
          </a:bodyPr>
          <a:lstStyle/>
          <a:p>
            <a:pPr>
              <a:buNone/>
            </a:pPr>
            <a:r>
              <a:rPr lang="ru-RU" dirty="0" smtClean="0"/>
              <a:t>	Согласно МДС 13-1.99 - Инструкция о составе, порядке разработки, согласования и утверждения проектно-сметной документации на капитальный ремонт жилых зданий, к сметной документации предъявляются следующие требования:</a:t>
            </a:r>
          </a:p>
          <a:p>
            <a:pPr>
              <a:buNone/>
            </a:pPr>
            <a:endParaRPr lang="ru-RU" b="1" dirty="0" smtClean="0"/>
          </a:p>
          <a:p>
            <a:r>
              <a:rPr lang="ru-RU" b="1" dirty="0" smtClean="0"/>
              <a:t>4.4 Состав сметной документации</a:t>
            </a:r>
            <a:r>
              <a:rPr lang="ru-RU" dirty="0" smtClean="0"/>
              <a:t/>
            </a:r>
            <a:br>
              <a:rPr lang="ru-RU" dirty="0" smtClean="0"/>
            </a:br>
            <a:endParaRPr lang="ru-RU" dirty="0" smtClean="0"/>
          </a:p>
          <a:p>
            <a:pPr>
              <a:buNone/>
            </a:pPr>
            <a:r>
              <a:rPr lang="ru-RU" dirty="0" smtClean="0"/>
              <a:t>	Для определения сметной стоимости капитального ремонта жилых зданий или их очередей составляется сметная документация, состоящая из локальных смет, локальных сметных расчетов, объектных смет, объектных сметных расчетов на отдельные виды затрат, сводных сметных расчетов стоимости строительства, сводок затрат и др.</a:t>
            </a:r>
          </a:p>
          <a:p>
            <a:pPr>
              <a:buNone/>
            </a:pPr>
            <a:r>
              <a:rPr lang="ru-RU" dirty="0" smtClean="0"/>
              <a:t> </a:t>
            </a:r>
          </a:p>
          <a:p>
            <a:pPr>
              <a:buNone/>
            </a:pPr>
            <a:r>
              <a:rPr lang="ru-RU" dirty="0" smtClean="0"/>
              <a:t> </a:t>
            </a:r>
          </a:p>
          <a:p>
            <a:r>
              <a:rPr lang="ru-RU" b="1" dirty="0" smtClean="0"/>
              <a:t>4.7 </a:t>
            </a:r>
            <a:r>
              <a:rPr lang="ru-RU" dirty="0" smtClean="0"/>
              <a:t>Для определения сметной стоимости капитального ремонта составляется следующая документация:</a:t>
            </a:r>
            <a:br>
              <a:rPr lang="ru-RU" dirty="0" smtClean="0"/>
            </a:br>
            <a:r>
              <a:rPr lang="ru-RU" b="1" dirty="0" smtClean="0"/>
              <a:t>в составе проекта:</a:t>
            </a:r>
            <a:r>
              <a:rPr lang="ru-RU" dirty="0" smtClean="0"/>
              <a:t/>
            </a:r>
            <a:br>
              <a:rPr lang="ru-RU" dirty="0" smtClean="0"/>
            </a:br>
            <a:r>
              <a:rPr lang="ru-RU" dirty="0" smtClean="0"/>
              <a:t>сметные расчеты на отдельные виды затрат (в том числе на проектные и изыскательские работы); </a:t>
            </a:r>
          </a:p>
          <a:p>
            <a:pPr>
              <a:buNone/>
            </a:pPr>
            <a:r>
              <a:rPr lang="ru-RU" dirty="0" smtClean="0"/>
              <a:t>	объектные и локальные сметные расчеты; </a:t>
            </a:r>
          </a:p>
          <a:p>
            <a:pPr>
              <a:buNone/>
            </a:pPr>
            <a:r>
              <a:rPr lang="ru-RU" dirty="0" smtClean="0"/>
              <a:t>	сводный сметный расчет стоимости капитального ремонта;</a:t>
            </a:r>
          </a:p>
          <a:p>
            <a:pPr>
              <a:buNone/>
            </a:pPr>
            <a:r>
              <a:rPr lang="ru-RU" dirty="0" smtClean="0"/>
              <a:t>	 сводка затрат (при необходимости).</a:t>
            </a:r>
            <a:br>
              <a:rPr lang="ru-RU" dirty="0" smtClean="0"/>
            </a:br>
            <a:r>
              <a:rPr lang="ru-RU" dirty="0" smtClean="0"/>
              <a:t>В составе рабочей документации (РД) — объектные и локальные сметы.</a:t>
            </a:r>
          </a:p>
          <a:p>
            <a:pPr>
              <a:buNone/>
            </a:pPr>
            <a:r>
              <a:rPr lang="ru-RU" dirty="0" smtClean="0"/>
              <a:t> </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Структура ССР при капительном ремонте</a:t>
            </a:r>
            <a:endParaRPr lang="ru-RU" dirty="0"/>
          </a:p>
        </p:txBody>
      </p:sp>
      <p:sp>
        <p:nvSpPr>
          <p:cNvPr id="3" name="Содержимое 2"/>
          <p:cNvSpPr>
            <a:spLocks noGrp="1"/>
          </p:cNvSpPr>
          <p:nvPr>
            <p:ph idx="1"/>
          </p:nvPr>
        </p:nvSpPr>
        <p:spPr>
          <a:xfrm>
            <a:off x="457200" y="1646236"/>
            <a:ext cx="8229600" cy="5023123"/>
          </a:xfrm>
        </p:spPr>
        <p:txBody>
          <a:bodyPr>
            <a:normAutofit fontScale="62500" lnSpcReduction="20000"/>
          </a:bodyPr>
          <a:lstStyle/>
          <a:p>
            <a:pPr>
              <a:buNone/>
            </a:pPr>
            <a:r>
              <a:rPr lang="ru-RU" b="1" dirty="0" smtClean="0"/>
              <a:t>4.17 Сводный сметный расчет стоимости капитального ремонта </a:t>
            </a:r>
            <a:r>
              <a:rPr lang="ru-RU" dirty="0" smtClean="0"/>
              <a:t>	</a:t>
            </a:r>
          </a:p>
          <a:p>
            <a:pPr>
              <a:buNone/>
            </a:pPr>
            <a:endParaRPr lang="ru-RU" dirty="0" smtClean="0"/>
          </a:p>
          <a:p>
            <a:pPr>
              <a:buNone/>
            </a:pPr>
            <a:r>
              <a:rPr lang="ru-RU" dirty="0" smtClean="0"/>
              <a:t>      Для объектов капитального ремонта жилых домов в составе сводного сметного расчета средства рекомендуется распределять по следующим главам:</a:t>
            </a:r>
          </a:p>
          <a:p>
            <a:pPr>
              <a:buNone/>
            </a:pPr>
            <a:endParaRPr lang="ru-RU" dirty="0" smtClean="0"/>
          </a:p>
          <a:p>
            <a:pPr>
              <a:buNone/>
            </a:pPr>
            <a:r>
              <a:rPr lang="ru-RU" dirty="0" smtClean="0"/>
              <a:t> 	</a:t>
            </a:r>
            <a:r>
              <a:rPr lang="ru-RU" b="1" dirty="0" smtClean="0"/>
              <a:t>Глава 1. </a:t>
            </a:r>
            <a:r>
              <a:rPr lang="ru-RU" dirty="0" smtClean="0"/>
              <a:t>Подготовка площадок (территории) капитального ремонта.</a:t>
            </a:r>
            <a:br>
              <a:rPr lang="ru-RU" dirty="0" smtClean="0"/>
            </a:br>
            <a:r>
              <a:rPr lang="ru-RU" b="1" dirty="0" smtClean="0"/>
              <a:t>Глава 2.  </a:t>
            </a:r>
            <a:r>
              <a:rPr lang="ru-RU" dirty="0" smtClean="0"/>
              <a:t>Основные объекты.</a:t>
            </a:r>
            <a:br>
              <a:rPr lang="ru-RU" dirty="0" smtClean="0"/>
            </a:br>
            <a:r>
              <a:rPr lang="ru-RU" b="1" dirty="0" smtClean="0"/>
              <a:t>Глава 3. </a:t>
            </a:r>
            <a:r>
              <a:rPr lang="ru-RU" dirty="0" smtClean="0"/>
              <a:t>Объекты подсобного и обслуживающего назначения.</a:t>
            </a:r>
            <a:br>
              <a:rPr lang="ru-RU" dirty="0" smtClean="0"/>
            </a:br>
            <a:r>
              <a:rPr lang="ru-RU" b="1" dirty="0" smtClean="0"/>
              <a:t>Глава 4.  </a:t>
            </a:r>
            <a:r>
              <a:rPr lang="ru-RU" dirty="0" smtClean="0"/>
              <a:t>Наружные сети и сооружения (водоснабжения, канализации, теп­лоснабжения, газоснабжения и т.п.).</a:t>
            </a:r>
            <a:br>
              <a:rPr lang="ru-RU" dirty="0" smtClean="0"/>
            </a:br>
            <a:r>
              <a:rPr lang="ru-RU" b="1" dirty="0" smtClean="0"/>
              <a:t>Глава 5.  </a:t>
            </a:r>
            <a:r>
              <a:rPr lang="ru-RU" dirty="0" smtClean="0"/>
              <a:t>Благоустройство и озеленение территории.</a:t>
            </a:r>
            <a:br>
              <a:rPr lang="ru-RU" dirty="0" smtClean="0"/>
            </a:br>
            <a:r>
              <a:rPr lang="ru-RU" b="1" dirty="0" smtClean="0"/>
              <a:t>Глава 6. </a:t>
            </a:r>
            <a:r>
              <a:rPr lang="ru-RU" dirty="0" smtClean="0"/>
              <a:t>Временные здания и сооружения.</a:t>
            </a:r>
            <a:br>
              <a:rPr lang="ru-RU" dirty="0" smtClean="0"/>
            </a:br>
            <a:r>
              <a:rPr lang="ru-RU" b="1" dirty="0" smtClean="0"/>
              <a:t>Глава 7. </a:t>
            </a:r>
            <a:r>
              <a:rPr lang="ru-RU" dirty="0" smtClean="0"/>
              <a:t>Прочие работы и затраты.</a:t>
            </a:r>
            <a:br>
              <a:rPr lang="ru-RU" dirty="0" smtClean="0"/>
            </a:br>
            <a:r>
              <a:rPr lang="ru-RU" b="1" dirty="0" smtClean="0"/>
              <a:t>Глава 8. </a:t>
            </a:r>
            <a:r>
              <a:rPr lang="ru-RU" dirty="0" smtClean="0"/>
              <a:t>Технический надзор.</a:t>
            </a:r>
            <a:endParaRPr lang="en-US" dirty="0" smtClean="0"/>
          </a:p>
          <a:p>
            <a:pPr>
              <a:buNone/>
            </a:pPr>
            <a:r>
              <a:rPr lang="ru-RU" dirty="0" smtClean="0"/>
              <a:t>	</a:t>
            </a:r>
            <a:r>
              <a:rPr lang="ru-RU" b="1" dirty="0" smtClean="0"/>
              <a:t>Глава 9. </a:t>
            </a:r>
            <a:r>
              <a:rPr lang="ru-RU" dirty="0" smtClean="0"/>
              <a:t>Публичный технологический и ценовой аудит, проектные и изыскательские работы</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dirty="0" smtClean="0">
                <a:solidFill>
                  <a:schemeClr val="tx1"/>
                </a:solidFill>
              </a:rPr>
              <a:t>Исходные данные для составления сметной документации на ремонтно-строительные работы</a:t>
            </a:r>
            <a:endParaRPr lang="ru-RU" sz="2400" dirty="0"/>
          </a:p>
        </p:txBody>
      </p:sp>
      <p:sp>
        <p:nvSpPr>
          <p:cNvPr id="3" name="Содержимое 2"/>
          <p:cNvSpPr>
            <a:spLocks noGrp="1"/>
          </p:cNvSpPr>
          <p:nvPr>
            <p:ph idx="1"/>
          </p:nvPr>
        </p:nvSpPr>
        <p:spPr>
          <a:xfrm>
            <a:off x="467544" y="1844824"/>
            <a:ext cx="8219256" cy="4565104"/>
          </a:xfrm>
        </p:spPr>
        <p:txBody>
          <a:bodyPr>
            <a:normAutofit fontScale="55000" lnSpcReduction="20000"/>
          </a:bodyPr>
          <a:lstStyle/>
          <a:p>
            <a:r>
              <a:rPr lang="ru-RU" b="1" dirty="0" smtClean="0"/>
              <a:t>4.4.1 Локальные сметы являются первичными сметными документами и составляются на отдельные виды работ и затрат по жилым зданиям на основе объемов работ, определяемых по рабочей документации или рабочим чертежам</a:t>
            </a:r>
            <a:r>
              <a:rPr lang="ru-RU" dirty="0" smtClean="0"/>
              <a:t>.</a:t>
            </a:r>
            <a:br>
              <a:rPr lang="ru-RU" dirty="0" smtClean="0"/>
            </a:br>
            <a:endParaRPr lang="ru-RU" dirty="0" smtClean="0"/>
          </a:p>
          <a:p>
            <a:pPr>
              <a:buNone/>
            </a:pPr>
            <a:r>
              <a:rPr lang="ru-RU" dirty="0" smtClean="0"/>
              <a:t>	Локальные сметные расчеты составляются также на отдельные виды работ и затрат, если объемы и размеры затрат окончательно не определились и подлежат уточнению, как правило, на основании рабочей документации.</a:t>
            </a:r>
          </a:p>
          <a:p>
            <a:pPr>
              <a:buNone/>
            </a:pPr>
            <a:r>
              <a:rPr lang="ru-RU" dirty="0" smtClean="0"/>
              <a:t/>
            </a:r>
            <a:br>
              <a:rPr lang="ru-RU" dirty="0" smtClean="0"/>
            </a:br>
            <a:r>
              <a:rPr lang="ru-RU" b="1" dirty="0" smtClean="0"/>
              <a:t>Локальные сметные расчеты на капитальный ремонт составляются на основе:</a:t>
            </a:r>
            <a:r>
              <a:rPr lang="ru-RU" dirty="0" smtClean="0"/>
              <a:t/>
            </a:r>
            <a:br>
              <a:rPr lang="ru-RU" dirty="0" smtClean="0"/>
            </a:br>
            <a:r>
              <a:rPr lang="ru-RU" dirty="0" smtClean="0"/>
              <a:t>задания на разработку проектной документации;</a:t>
            </a:r>
            <a:br>
              <a:rPr lang="ru-RU" dirty="0" smtClean="0"/>
            </a:br>
            <a:r>
              <a:rPr lang="ru-RU" dirty="0" smtClean="0"/>
              <a:t>результатов технического обследования зданий;</a:t>
            </a:r>
            <a:br>
              <a:rPr lang="ru-RU" dirty="0" smtClean="0"/>
            </a:br>
            <a:r>
              <a:rPr lang="ru-RU" dirty="0" smtClean="0"/>
              <a:t>описи работ на капитальный ремонт объекта;</a:t>
            </a:r>
            <a:br>
              <a:rPr lang="ru-RU" dirty="0" smtClean="0"/>
            </a:br>
            <a:r>
              <a:rPr lang="ru-RU" dirty="0" smtClean="0"/>
              <a:t>действующих сметных нормативов и показателей на виды ремонта, а также свободных (рыночных) цен и тарифов на продукцию производственно-технического назначения и услуги.</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dirty="0" smtClean="0"/>
              <a:t>Порядок и особенности применения федеральных единичных расценок</a:t>
            </a:r>
            <a:endParaRPr lang="ru-RU" sz="3600" dirty="0"/>
          </a:p>
        </p:txBody>
      </p:sp>
      <p:sp>
        <p:nvSpPr>
          <p:cNvPr id="3" name="Содержимое 2"/>
          <p:cNvSpPr>
            <a:spLocks noGrp="1"/>
          </p:cNvSpPr>
          <p:nvPr>
            <p:ph idx="1"/>
          </p:nvPr>
        </p:nvSpPr>
        <p:spPr/>
        <p:txBody>
          <a:bodyPr>
            <a:normAutofit fontScale="55000" lnSpcReduction="20000"/>
          </a:bodyPr>
          <a:lstStyle/>
          <a:p>
            <a:r>
              <a:rPr lang="ru-RU" dirty="0" smtClean="0"/>
              <a:t>Основные правил определения сметной стоимости на ремонтно-строительные работы при капитальном ремонте определены  МДС81-38.2004. В соответствии с этими документом разработаны Указания по применению ТЕРр-2001 и ТЕР-2001. </a:t>
            </a:r>
          </a:p>
          <a:p>
            <a:endParaRPr lang="ru-RU" dirty="0" smtClean="0"/>
          </a:p>
          <a:p>
            <a:r>
              <a:rPr lang="ru-RU" dirty="0" smtClean="0"/>
              <a:t>При составлении сметной документации на капитальный ремонт жилых домов следует пользоваться «Инструкцией о составе, порядке разработки, согласовании и утверждении проектно-сметной документации на капитальный ремонт жилых зданий» (МДС 13-1.99).</a:t>
            </a:r>
          </a:p>
          <a:p>
            <a:endParaRPr lang="ru-RU" dirty="0" smtClean="0"/>
          </a:p>
          <a:p>
            <a:r>
              <a:rPr lang="ru-RU" dirty="0" smtClean="0"/>
              <a:t>При составлении сметной документации на капитальный ремонт в </a:t>
            </a:r>
            <a:r>
              <a:rPr lang="ru-RU" b="1" dirty="0" smtClean="0"/>
              <a:t>первую очередь </a:t>
            </a:r>
            <a:r>
              <a:rPr lang="ru-RU" dirty="0" smtClean="0"/>
              <a:t>следует применять расценки (нормы), предназначенные для капитального ремонта, т.е. расценки (нормы) соответствующих сборников </a:t>
            </a:r>
            <a:r>
              <a:rPr lang="ru-RU" dirty="0" err="1" smtClean="0"/>
              <a:t>ТЕРр</a:t>
            </a:r>
            <a:r>
              <a:rPr lang="ru-RU" dirty="0" smtClean="0"/>
              <a:t> (</a:t>
            </a:r>
            <a:r>
              <a:rPr lang="ru-RU" dirty="0" err="1" smtClean="0"/>
              <a:t>ФЕРр</a:t>
            </a:r>
            <a:r>
              <a:rPr lang="ru-RU" dirty="0" smtClean="0"/>
              <a:t>)-2001, ГЭСНр-2001.</a:t>
            </a:r>
          </a:p>
          <a:p>
            <a:endParaRPr lang="ru-RU" dirty="0" smtClean="0"/>
          </a:p>
          <a:p>
            <a:r>
              <a:rPr lang="ru-RU" dirty="0" smtClean="0"/>
              <a:t>Особенности составления смет на капитальный ремонт зданий и сооружений связаны с необходимостью использования не только нормативной базы на ремонтно-строительные работы, но и сборников сметных норм и единичных расценок на строительные и монтажные работы.</a:t>
            </a:r>
          </a:p>
          <a:p>
            <a:endParaRPr lang="ru-RU" dirty="0" smtClean="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Определение стоимости работ по разборке (демонтажу) </a:t>
            </a:r>
            <a:endParaRPr lang="ru-RU" dirty="0"/>
          </a:p>
        </p:txBody>
      </p:sp>
      <p:sp>
        <p:nvSpPr>
          <p:cNvPr id="3" name="Содержимое 2"/>
          <p:cNvSpPr>
            <a:spLocks noGrp="1"/>
          </p:cNvSpPr>
          <p:nvPr>
            <p:ph idx="1"/>
          </p:nvPr>
        </p:nvSpPr>
        <p:spPr/>
        <p:txBody>
          <a:bodyPr>
            <a:normAutofit fontScale="62500" lnSpcReduction="20000"/>
          </a:bodyPr>
          <a:lstStyle/>
          <a:p>
            <a:r>
              <a:rPr lang="ru-RU" dirty="0" smtClean="0"/>
              <a:t>	3 .3 .1 . В случае отсутствия в сборнике необходимых расценок</a:t>
            </a:r>
            <a:r>
              <a:rPr lang="en-US" dirty="0" smtClean="0"/>
              <a:t> </a:t>
            </a:r>
            <a:r>
              <a:rPr lang="ru-RU" dirty="0" smtClean="0"/>
              <a:t>на разборку конструкций затраты на данные работы следует учитывать в сметной документации по соответствующим единичным расценкам сборников ФЕР на монтаж (устройство) конструкций без учета</a:t>
            </a:r>
            <a:r>
              <a:rPr lang="en-US" dirty="0" smtClean="0"/>
              <a:t> </a:t>
            </a:r>
            <a:r>
              <a:rPr lang="ru-RU" dirty="0" smtClean="0"/>
              <a:t>стоимости материальных ресурсов. При этом к затратам и оплате труда рабочих-строителей, к затратам на эксплуатацию строи тельных машин и автотранспортных средств следует при менять следующие коэффициенты: </a:t>
            </a:r>
          </a:p>
          <a:p>
            <a:r>
              <a:rPr lang="ru-RU" dirty="0" smtClean="0"/>
              <a:t>а) при разборке сборных бетонных и железобетонных конструкций - 0 ,8 ; </a:t>
            </a:r>
          </a:p>
          <a:p>
            <a:r>
              <a:rPr lang="ru-RU" dirty="0" smtClean="0"/>
              <a:t>б) то же, сборных деревянных конструкций - 0 ,8 ; </a:t>
            </a:r>
          </a:p>
          <a:p>
            <a:r>
              <a:rPr lang="ru-RU" dirty="0" smtClean="0"/>
              <a:t>в) то же, внутренних санитарно-технических устройств (водопровода, газопровода, канализации, водостоков, отопления, вентиляции ) - 0 ,4 ; </a:t>
            </a:r>
          </a:p>
          <a:p>
            <a:r>
              <a:rPr lang="ru-RU" dirty="0" smtClean="0"/>
              <a:t>г) то же, наружных сетей водопровода, канализации , тепло- и газоснабжения - 0,6 ; </a:t>
            </a:r>
          </a:p>
          <a:p>
            <a:r>
              <a:rPr lang="ru-RU" dirty="0" err="1" smtClean="0"/>
              <a:t>д</a:t>
            </a:r>
            <a:r>
              <a:rPr lang="ru-RU" dirty="0" smtClean="0"/>
              <a:t>) то же, металлических конструкций - 0 ,7 . </a:t>
            </a:r>
            <a:br>
              <a:rPr lang="ru-RU" dirty="0" smtClean="0"/>
            </a:br>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Особенности использования сборников ТЕР (ФЕР)-2001</a:t>
            </a:r>
            <a:endParaRPr lang="ru-RU" dirty="0"/>
          </a:p>
        </p:txBody>
      </p:sp>
      <p:sp>
        <p:nvSpPr>
          <p:cNvPr id="3" name="Содержимое 2"/>
          <p:cNvSpPr>
            <a:spLocks noGrp="1"/>
          </p:cNvSpPr>
          <p:nvPr>
            <p:ph idx="1"/>
          </p:nvPr>
        </p:nvSpPr>
        <p:spPr>
          <a:xfrm>
            <a:off x="457200" y="1646236"/>
            <a:ext cx="8229600" cy="5023123"/>
          </a:xfrm>
        </p:spPr>
        <p:txBody>
          <a:bodyPr>
            <a:normAutofit fontScale="47500" lnSpcReduction="20000"/>
          </a:bodyPr>
          <a:lstStyle/>
          <a:p>
            <a:pPr>
              <a:buNone/>
            </a:pPr>
            <a:r>
              <a:rPr lang="ru-RU" dirty="0" smtClean="0"/>
              <a:t>	Согласно п. 4.7 Методики определения стоимости строительной продукции на территории Российской Федерации МДС 81-35.2004 при нормировании работ, выполняемых в условиях реконструкции и капитального ремонта, по соответствующим сборникам ГЭСН-2001 на строительные и специальные строительные работы (кроме сборника ГЭСН № 46) применяются коэффициенты 1,15 к нормам затрат труда и 1,25 к нормам времени эксплуатации строительных машин. </a:t>
            </a:r>
            <a:br>
              <a:rPr lang="ru-RU" dirty="0" smtClean="0"/>
            </a:br>
            <a:r>
              <a:rPr lang="ru-RU" dirty="0" smtClean="0"/>
              <a:t/>
            </a:r>
            <a:br>
              <a:rPr lang="ru-RU" dirty="0" smtClean="0"/>
            </a:br>
            <a:r>
              <a:rPr lang="ru-RU" dirty="0" smtClean="0"/>
              <a:t>Указанные коэффициенты компенсируют косвенные затраты и потери подрядных организаций при выполнении ремонтных работ, нормируемых по сборникам норм на строительные и специальные строительные работы, разработанным исходя из условий поточного ведения работ. </a:t>
            </a:r>
            <a:br>
              <a:rPr lang="ru-RU" dirty="0" smtClean="0"/>
            </a:br>
            <a:r>
              <a:rPr lang="ru-RU" dirty="0" smtClean="0"/>
              <a:t/>
            </a:r>
            <a:br>
              <a:rPr lang="ru-RU" dirty="0" smtClean="0"/>
            </a:br>
            <a:r>
              <a:rPr lang="ru-RU" dirty="0" smtClean="0"/>
              <a:t>Коэффициент 1,15 к нормам затрат труда учитывает также потери подрядных организаций, связанных с </a:t>
            </a:r>
            <a:r>
              <a:rPr lang="ru-RU" b="1" dirty="0" err="1" smtClean="0"/>
              <a:t>малообъемностью</a:t>
            </a:r>
            <a:r>
              <a:rPr lang="ru-RU" dirty="0" smtClean="0"/>
              <a:t> работ при ремонте и реконструкции, а коэффициент 1,25 к нормам времени эксплуатации строительных машин компенсирует потери строительных организаций, связанных со снижением уровня годового режима работы строительных машин. </a:t>
            </a:r>
            <a:endParaRPr lang="en-US" dirty="0" smtClean="0"/>
          </a:p>
          <a:p>
            <a:pPr>
              <a:buNone/>
            </a:pPr>
            <a:endParaRPr lang="ru-RU" dirty="0" smtClean="0"/>
          </a:p>
          <a:p>
            <a:pPr>
              <a:buNone/>
            </a:pPr>
            <a:r>
              <a:rPr lang="ru-RU" b="1" dirty="0" smtClean="0"/>
              <a:t>	Применение указанных коэффициентов не распространяется </a:t>
            </a:r>
            <a:r>
              <a:rPr lang="ru-RU" dirty="0" smtClean="0"/>
              <a:t>на работы по строительству </a:t>
            </a:r>
            <a:r>
              <a:rPr lang="ru-RU" b="1" dirty="0" smtClean="0"/>
              <a:t>пристроек к существующему зданию, </a:t>
            </a:r>
            <a:r>
              <a:rPr lang="ru-RU" dirty="0" smtClean="0"/>
              <a:t>демонтажу конструкций, а также к сборникам на монтажные и пусконаладочные работы </a:t>
            </a:r>
            <a:r>
              <a:rPr lang="ru-RU" dirty="0" err="1" smtClean="0"/>
              <a:t>ГЭСНм</a:t>
            </a:r>
            <a:r>
              <a:rPr lang="ru-RU" dirty="0" smtClean="0"/>
              <a:t> (</a:t>
            </a:r>
            <a:r>
              <a:rPr lang="ru-RU" dirty="0" err="1" smtClean="0"/>
              <a:t>ФЕРм</a:t>
            </a:r>
            <a:r>
              <a:rPr lang="ru-RU" dirty="0" smtClean="0"/>
              <a:t>) и </a:t>
            </a:r>
            <a:r>
              <a:rPr lang="ru-RU" dirty="0" err="1" smtClean="0"/>
              <a:t>ГЭСНп</a:t>
            </a:r>
            <a:r>
              <a:rPr lang="ru-RU" dirty="0" smtClean="0"/>
              <a:t> (</a:t>
            </a:r>
            <a:r>
              <a:rPr lang="ru-RU" dirty="0" err="1" smtClean="0"/>
              <a:t>ФЕРп</a:t>
            </a:r>
            <a:r>
              <a:rPr lang="ru-RU" dirty="0" smtClean="0"/>
              <a:t>).</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Особенности и в определении накладных расходов и сметной прибыли</a:t>
            </a:r>
            <a:endParaRPr lang="ru-RU" dirty="0"/>
          </a:p>
        </p:txBody>
      </p:sp>
      <p:graphicFrame>
        <p:nvGraphicFramePr>
          <p:cNvPr id="4" name="Содержимое 3"/>
          <p:cNvGraphicFramePr>
            <a:graphicFrameLocks noGrp="1"/>
          </p:cNvGraphicFramePr>
          <p:nvPr>
            <p:ph idx="1"/>
          </p:nvPr>
        </p:nvGraphicFramePr>
        <p:xfrm>
          <a:off x="467544" y="1628800"/>
          <a:ext cx="8229600" cy="170307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243463">
                <a:tc rowSpan="2">
                  <a:txBody>
                    <a:bodyPr/>
                    <a:lstStyle/>
                    <a:p>
                      <a:pPr marL="0" algn="ctr" defTabSz="914400" rtl="0" eaLnBrk="1" fontAlgn="ctr" latinLnBrk="0" hangingPunct="1"/>
                      <a:r>
                        <a:rPr lang="ru-RU" sz="1800" b="1" kern="1200" dirty="0">
                          <a:solidFill>
                            <a:schemeClr val="bg1"/>
                          </a:solidFill>
                          <a:latin typeface="+mn-lt"/>
                          <a:ea typeface="+mn-ea"/>
                          <a:cs typeface="+mn-cs"/>
                        </a:rPr>
                        <a:t>Обоснование</a:t>
                      </a:r>
                    </a:p>
                  </a:txBody>
                  <a:tcPr marL="9525" marR="9525" marT="9525" marB="0" anchor="ctr"/>
                </a:tc>
                <a:tc gridSpan="2">
                  <a:txBody>
                    <a:bodyPr/>
                    <a:lstStyle/>
                    <a:p>
                      <a:pPr marL="0" algn="ctr" defTabSz="914400" rtl="0" eaLnBrk="1" fontAlgn="ctr" latinLnBrk="0" hangingPunct="1"/>
                      <a:r>
                        <a:rPr lang="ru-RU" sz="1800" b="1" kern="1200" dirty="0">
                          <a:solidFill>
                            <a:schemeClr val="tx1"/>
                          </a:solidFill>
                          <a:latin typeface="+mn-lt"/>
                          <a:ea typeface="+mn-ea"/>
                          <a:cs typeface="+mn-cs"/>
                        </a:rPr>
                        <a:t>Индекс по статьям затрат</a:t>
                      </a:r>
                    </a:p>
                  </a:txBody>
                  <a:tcPr marL="9525" marR="9525" marT="9525" marB="0" anchor="ctr"/>
                </a:tc>
                <a:tc hMerge="1">
                  <a:txBody>
                    <a:bodyPr/>
                    <a:lstStyle/>
                    <a:p>
                      <a:endParaRPr lang="ru-RU"/>
                    </a:p>
                  </a:txBody>
                  <a:tcPr/>
                </a:tc>
                <a:tc gridSpan="2">
                  <a:txBody>
                    <a:bodyPr/>
                    <a:lstStyle/>
                    <a:p>
                      <a:pPr marL="0" algn="ctr" defTabSz="914400" rtl="0" eaLnBrk="1" fontAlgn="ctr" latinLnBrk="0" hangingPunct="1"/>
                      <a:r>
                        <a:rPr lang="ru-RU" sz="1800" b="1" kern="1200" dirty="0">
                          <a:solidFill>
                            <a:schemeClr val="tx1"/>
                          </a:solidFill>
                          <a:latin typeface="+mn-lt"/>
                          <a:ea typeface="+mn-ea"/>
                          <a:cs typeface="+mn-cs"/>
                        </a:rPr>
                        <a:t>индекс СМР</a:t>
                      </a:r>
                    </a:p>
                  </a:txBody>
                  <a:tcPr marL="9525" marR="9525" marT="9525" marB="0" anchor="ctr"/>
                </a:tc>
                <a:tc hMerge="1">
                  <a:txBody>
                    <a:bodyPr/>
                    <a:lstStyle/>
                    <a:p>
                      <a:endParaRPr lang="ru-RU"/>
                    </a:p>
                  </a:txBody>
                  <a:tcPr/>
                </a:tc>
              </a:tr>
              <a:tr h="160655">
                <a:tc vMerge="1">
                  <a:txBody>
                    <a:bodyPr/>
                    <a:lstStyle/>
                    <a:p>
                      <a:endParaRPr lang="ru-RU"/>
                    </a:p>
                  </a:txBody>
                  <a:tcPr/>
                </a:tc>
                <a:tc>
                  <a:txBody>
                    <a:bodyPr/>
                    <a:lstStyle/>
                    <a:p>
                      <a:pPr marL="0" algn="ctr" defTabSz="914400" rtl="0" eaLnBrk="1" fontAlgn="ctr" latinLnBrk="0" hangingPunct="1"/>
                      <a:r>
                        <a:rPr lang="ru-RU" sz="1800" b="1" kern="1200" dirty="0">
                          <a:solidFill>
                            <a:schemeClr val="bg1"/>
                          </a:solidFill>
                          <a:latin typeface="+mn-lt"/>
                          <a:ea typeface="+mn-ea"/>
                          <a:cs typeface="+mn-cs"/>
                        </a:rPr>
                        <a:t>НР</a:t>
                      </a:r>
                    </a:p>
                  </a:txBody>
                  <a:tcPr marL="9525" marR="9525" marT="9525" marB="0" anchor="ctr"/>
                </a:tc>
                <a:tc>
                  <a:txBody>
                    <a:bodyPr/>
                    <a:lstStyle/>
                    <a:p>
                      <a:pPr marL="0" algn="ctr" defTabSz="914400" rtl="0" eaLnBrk="1" fontAlgn="ctr" latinLnBrk="0" hangingPunct="1"/>
                      <a:r>
                        <a:rPr lang="ru-RU" sz="1800" b="1" kern="1200" dirty="0">
                          <a:solidFill>
                            <a:schemeClr val="bg1"/>
                          </a:solidFill>
                          <a:latin typeface="+mn-lt"/>
                          <a:ea typeface="+mn-ea"/>
                          <a:cs typeface="+mn-cs"/>
                        </a:rPr>
                        <a:t>СП</a:t>
                      </a:r>
                    </a:p>
                  </a:txBody>
                  <a:tcPr marL="9525" marR="9525" marT="9525" marB="0" anchor="ctr"/>
                </a:tc>
                <a:tc>
                  <a:txBody>
                    <a:bodyPr/>
                    <a:lstStyle/>
                    <a:p>
                      <a:pPr marL="0" algn="ctr" defTabSz="914400" rtl="0" eaLnBrk="1" fontAlgn="ctr" latinLnBrk="0" hangingPunct="1"/>
                      <a:r>
                        <a:rPr lang="ru-RU" sz="1800" b="1" kern="1200" dirty="0">
                          <a:solidFill>
                            <a:schemeClr val="bg1"/>
                          </a:solidFill>
                          <a:latin typeface="+mn-lt"/>
                          <a:ea typeface="+mn-ea"/>
                          <a:cs typeface="+mn-cs"/>
                        </a:rPr>
                        <a:t>НР</a:t>
                      </a:r>
                    </a:p>
                  </a:txBody>
                  <a:tcPr marL="9525" marR="9525" marT="9525" marB="0" anchor="ctr"/>
                </a:tc>
                <a:tc>
                  <a:txBody>
                    <a:bodyPr/>
                    <a:lstStyle/>
                    <a:p>
                      <a:pPr marL="0" algn="ctr" defTabSz="914400" rtl="0" eaLnBrk="1" fontAlgn="ctr" latinLnBrk="0" hangingPunct="1"/>
                      <a:r>
                        <a:rPr lang="ru-RU" sz="1800" b="1" kern="1200" dirty="0">
                          <a:solidFill>
                            <a:schemeClr val="bg1"/>
                          </a:solidFill>
                          <a:latin typeface="+mn-lt"/>
                          <a:ea typeface="+mn-ea"/>
                          <a:cs typeface="+mn-cs"/>
                        </a:rPr>
                        <a:t>СП</a:t>
                      </a:r>
                    </a:p>
                  </a:txBody>
                  <a:tcPr marL="9525" marR="9525" marT="9525" marB="0" anchor="ctr"/>
                </a:tc>
              </a:tr>
              <a:tr h="194424">
                <a:tc>
                  <a:txBody>
                    <a:bodyPr/>
                    <a:lstStyle/>
                    <a:p>
                      <a:pPr marL="0" algn="ctr" defTabSz="914400" rtl="0" eaLnBrk="1" fontAlgn="b" latinLnBrk="0" hangingPunct="1"/>
                      <a:r>
                        <a:rPr lang="ru-RU" sz="1800" b="1" kern="1200" dirty="0">
                          <a:solidFill>
                            <a:schemeClr val="bg1"/>
                          </a:solidFill>
                          <a:latin typeface="+mn-lt"/>
                          <a:ea typeface="+mn-ea"/>
                          <a:cs typeface="+mn-cs"/>
                        </a:rPr>
                        <a:t>ТЕР (ФЕР)</a:t>
                      </a:r>
                    </a:p>
                  </a:txBody>
                  <a:tcPr marL="9525" marR="9525" marT="9525" marB="0" anchor="b"/>
                </a:tc>
                <a:tc>
                  <a:txBody>
                    <a:bodyPr/>
                    <a:lstStyle/>
                    <a:p>
                      <a:pPr marL="0" algn="ctr" defTabSz="914400" rtl="0" eaLnBrk="1" fontAlgn="b" latinLnBrk="0" hangingPunct="1"/>
                      <a:r>
                        <a:rPr lang="ru-RU" sz="1800" b="1" kern="1200" dirty="0" smtClean="0">
                          <a:solidFill>
                            <a:schemeClr val="bg1"/>
                          </a:solidFill>
                          <a:latin typeface="+mn-lt"/>
                          <a:ea typeface="+mn-ea"/>
                          <a:cs typeface="+mn-cs"/>
                        </a:rPr>
                        <a:t>0,85</a:t>
                      </a:r>
                      <a:r>
                        <a:rPr lang="en-US" sz="1800" b="1" kern="1200" dirty="0" smtClean="0">
                          <a:solidFill>
                            <a:schemeClr val="bg1"/>
                          </a:solidFill>
                          <a:latin typeface="+mn-lt"/>
                          <a:ea typeface="+mn-ea"/>
                          <a:cs typeface="+mn-cs"/>
                        </a:rPr>
                        <a:t>•</a:t>
                      </a:r>
                      <a:r>
                        <a:rPr lang="ru-RU" sz="1800" b="1" kern="1200" dirty="0" smtClean="0">
                          <a:solidFill>
                            <a:schemeClr val="bg1"/>
                          </a:solidFill>
                          <a:latin typeface="+mn-lt"/>
                          <a:ea typeface="+mn-ea"/>
                          <a:cs typeface="+mn-cs"/>
                        </a:rPr>
                        <a:t>0,9</a:t>
                      </a:r>
                      <a:r>
                        <a:rPr lang="en-US" sz="1800" b="1" kern="1200" dirty="0" smtClean="0">
                          <a:solidFill>
                            <a:schemeClr val="bg1"/>
                          </a:solidFill>
                          <a:latin typeface="+mn-lt"/>
                          <a:ea typeface="+mn-ea"/>
                          <a:cs typeface="+mn-cs"/>
                        </a:rPr>
                        <a:t>*</a:t>
                      </a:r>
                      <a:endParaRPr lang="ru-RU" sz="1800" b="1" kern="1200" dirty="0">
                        <a:solidFill>
                          <a:schemeClr val="bg1"/>
                        </a:solidFill>
                        <a:latin typeface="+mn-lt"/>
                        <a:ea typeface="+mn-ea"/>
                        <a:cs typeface="+mn-cs"/>
                      </a:endParaRPr>
                    </a:p>
                  </a:txBody>
                  <a:tcPr marL="9525" marR="9525" marT="9525" marB="0" anchor="b"/>
                </a:tc>
                <a:tc>
                  <a:txBody>
                    <a:bodyPr/>
                    <a:lstStyle/>
                    <a:p>
                      <a:pPr marL="0" algn="ctr" defTabSz="914400" rtl="0" eaLnBrk="1" fontAlgn="b" latinLnBrk="0" hangingPunct="1"/>
                      <a:r>
                        <a:rPr lang="ru-RU" sz="1800" b="1" kern="1200" dirty="0" smtClean="0">
                          <a:solidFill>
                            <a:schemeClr val="bg1"/>
                          </a:solidFill>
                          <a:latin typeface="+mn-lt"/>
                          <a:ea typeface="+mn-ea"/>
                          <a:cs typeface="+mn-cs"/>
                        </a:rPr>
                        <a:t>0,8</a:t>
                      </a:r>
                      <a:r>
                        <a:rPr lang="en-US" sz="1800" b="1" kern="1200" dirty="0" smtClean="0">
                          <a:solidFill>
                            <a:schemeClr val="bg1"/>
                          </a:solidFill>
                          <a:latin typeface="+mn-lt"/>
                          <a:ea typeface="+mn-ea"/>
                          <a:cs typeface="+mn-cs"/>
                        </a:rPr>
                        <a:t>•</a:t>
                      </a:r>
                      <a:r>
                        <a:rPr lang="ru-RU" sz="1800" b="1" kern="1200" dirty="0" smtClean="0">
                          <a:solidFill>
                            <a:schemeClr val="bg1"/>
                          </a:solidFill>
                          <a:latin typeface="+mn-lt"/>
                          <a:ea typeface="+mn-ea"/>
                          <a:cs typeface="+mn-cs"/>
                        </a:rPr>
                        <a:t>0,85</a:t>
                      </a:r>
                      <a:endParaRPr lang="ru-RU" sz="1800" b="1" kern="1200" dirty="0">
                        <a:solidFill>
                          <a:schemeClr val="bg1"/>
                        </a:solidFill>
                        <a:latin typeface="+mn-lt"/>
                        <a:ea typeface="+mn-ea"/>
                        <a:cs typeface="+mn-cs"/>
                      </a:endParaRPr>
                    </a:p>
                  </a:txBody>
                  <a:tcPr marL="9525" marR="9525" marT="9525" marB="0" anchor="b"/>
                </a:tc>
                <a:tc>
                  <a:txBody>
                    <a:bodyPr/>
                    <a:lstStyle/>
                    <a:p>
                      <a:pPr marL="0" algn="ctr" defTabSz="914400" rtl="0" eaLnBrk="1" fontAlgn="b" latinLnBrk="0" hangingPunct="1"/>
                      <a:r>
                        <a:rPr lang="ru-RU" sz="1800" b="1" kern="1200" dirty="0">
                          <a:solidFill>
                            <a:schemeClr val="bg1"/>
                          </a:solidFill>
                          <a:latin typeface="+mn-lt"/>
                          <a:ea typeface="+mn-ea"/>
                          <a:cs typeface="+mn-cs"/>
                        </a:rPr>
                        <a:t>0,9</a:t>
                      </a:r>
                    </a:p>
                  </a:txBody>
                  <a:tcPr marL="9525" marR="9525" marT="9525" marB="0" anchor="b"/>
                </a:tc>
                <a:tc>
                  <a:txBody>
                    <a:bodyPr/>
                    <a:lstStyle/>
                    <a:p>
                      <a:pPr marL="0" algn="ctr" defTabSz="914400" rtl="0" eaLnBrk="1" fontAlgn="b" latinLnBrk="0" hangingPunct="1"/>
                      <a:r>
                        <a:rPr lang="ru-RU" sz="1800" b="1" kern="1200" dirty="0">
                          <a:solidFill>
                            <a:schemeClr val="bg1"/>
                          </a:solidFill>
                          <a:latin typeface="+mn-lt"/>
                          <a:ea typeface="+mn-ea"/>
                          <a:cs typeface="+mn-cs"/>
                        </a:rPr>
                        <a:t>0,85</a:t>
                      </a:r>
                    </a:p>
                  </a:txBody>
                  <a:tcPr marL="9525" marR="9525" marT="9525" marB="0" anchor="b"/>
                </a:tc>
              </a:tr>
              <a:tr h="144016">
                <a:tc>
                  <a:txBody>
                    <a:bodyPr/>
                    <a:lstStyle/>
                    <a:p>
                      <a:pPr marL="0" algn="ctr" defTabSz="914400" rtl="0" eaLnBrk="1" fontAlgn="b" latinLnBrk="0" hangingPunct="1"/>
                      <a:r>
                        <a:rPr lang="ru-RU" sz="1800" b="1" kern="1200" dirty="0" err="1">
                          <a:solidFill>
                            <a:schemeClr val="bg1"/>
                          </a:solidFill>
                          <a:latin typeface="+mn-lt"/>
                          <a:ea typeface="+mn-ea"/>
                          <a:cs typeface="+mn-cs"/>
                        </a:rPr>
                        <a:t>ТЕРр</a:t>
                      </a:r>
                      <a:r>
                        <a:rPr lang="ru-RU" sz="1800" b="1" kern="1200" dirty="0">
                          <a:solidFill>
                            <a:schemeClr val="bg1"/>
                          </a:solidFill>
                          <a:latin typeface="+mn-lt"/>
                          <a:ea typeface="+mn-ea"/>
                          <a:cs typeface="+mn-cs"/>
                        </a:rPr>
                        <a:t> (</a:t>
                      </a:r>
                      <a:r>
                        <a:rPr lang="ru-RU" sz="1800" b="1" kern="1200" dirty="0" err="1">
                          <a:solidFill>
                            <a:schemeClr val="bg1"/>
                          </a:solidFill>
                          <a:latin typeface="+mn-lt"/>
                          <a:ea typeface="+mn-ea"/>
                          <a:cs typeface="+mn-cs"/>
                        </a:rPr>
                        <a:t>ФЕРр</a:t>
                      </a:r>
                      <a:r>
                        <a:rPr lang="ru-RU" sz="1800" b="1" kern="1200" dirty="0">
                          <a:solidFill>
                            <a:schemeClr val="bg1"/>
                          </a:solidFill>
                          <a:latin typeface="+mn-lt"/>
                          <a:ea typeface="+mn-ea"/>
                          <a:cs typeface="+mn-cs"/>
                        </a:rPr>
                        <a:t>)</a:t>
                      </a:r>
                    </a:p>
                  </a:txBody>
                  <a:tcPr marL="9525" marR="9525" marT="9525" marB="0" anchor="b"/>
                </a:tc>
                <a:tc>
                  <a:txBody>
                    <a:bodyPr/>
                    <a:lstStyle/>
                    <a:p>
                      <a:pPr marL="0" algn="ctr" defTabSz="914400" rtl="0" eaLnBrk="1" fontAlgn="b" latinLnBrk="0" hangingPunct="1"/>
                      <a:r>
                        <a:rPr lang="ru-RU" sz="1800" b="1" kern="1200" dirty="0">
                          <a:solidFill>
                            <a:schemeClr val="bg1"/>
                          </a:solidFill>
                          <a:latin typeface="+mn-lt"/>
                          <a:ea typeface="+mn-ea"/>
                          <a:cs typeface="+mn-cs"/>
                        </a:rPr>
                        <a:t>0,85</a:t>
                      </a:r>
                    </a:p>
                  </a:txBody>
                  <a:tcPr marL="9525" marR="9525" marT="9525" marB="0" anchor="b"/>
                </a:tc>
                <a:tc>
                  <a:txBody>
                    <a:bodyPr/>
                    <a:lstStyle/>
                    <a:p>
                      <a:pPr marL="0" algn="ctr" defTabSz="914400" rtl="0" eaLnBrk="1" fontAlgn="b" latinLnBrk="0" hangingPunct="1"/>
                      <a:r>
                        <a:rPr lang="ru-RU" sz="1800" b="1" kern="1200" dirty="0">
                          <a:solidFill>
                            <a:schemeClr val="bg1"/>
                          </a:solidFill>
                          <a:latin typeface="+mn-lt"/>
                          <a:ea typeface="+mn-ea"/>
                          <a:cs typeface="+mn-cs"/>
                        </a:rPr>
                        <a:t>0,8</a:t>
                      </a:r>
                    </a:p>
                  </a:txBody>
                  <a:tcPr marL="9525" marR="9525" marT="9525" marB="0" anchor="b"/>
                </a:tc>
                <a:tc>
                  <a:txBody>
                    <a:bodyPr/>
                    <a:lstStyle/>
                    <a:p>
                      <a:pPr marL="0" algn="ctr" defTabSz="914400" rtl="0" eaLnBrk="1" fontAlgn="b" latinLnBrk="0" hangingPunct="1"/>
                      <a:r>
                        <a:rPr lang="ru-RU" sz="1800" b="1" kern="1200" dirty="0">
                          <a:solidFill>
                            <a:schemeClr val="bg1"/>
                          </a:solidFill>
                          <a:latin typeface="+mn-lt"/>
                          <a:ea typeface="+mn-ea"/>
                          <a:cs typeface="+mn-cs"/>
                        </a:rPr>
                        <a:t>-</a:t>
                      </a:r>
                    </a:p>
                  </a:txBody>
                  <a:tcPr marL="9525" marR="9525" marT="9525" marB="0" anchor="b"/>
                </a:tc>
                <a:tc>
                  <a:txBody>
                    <a:bodyPr/>
                    <a:lstStyle/>
                    <a:p>
                      <a:pPr marL="0" algn="ctr" defTabSz="914400" rtl="0" eaLnBrk="1" fontAlgn="b" latinLnBrk="0" hangingPunct="1"/>
                      <a:r>
                        <a:rPr lang="ru-RU" sz="1800" b="1" kern="1200" dirty="0">
                          <a:solidFill>
                            <a:schemeClr val="bg1"/>
                          </a:solidFill>
                          <a:latin typeface="+mn-lt"/>
                          <a:ea typeface="+mn-ea"/>
                          <a:cs typeface="+mn-cs"/>
                        </a:rPr>
                        <a:t>-</a:t>
                      </a:r>
                    </a:p>
                  </a:txBody>
                  <a:tcPr marL="9525" marR="9525" marT="9525" marB="0" anchor="b"/>
                </a:tc>
              </a:tr>
              <a:tr h="110867">
                <a:tc>
                  <a:txBody>
                    <a:bodyPr/>
                    <a:lstStyle/>
                    <a:p>
                      <a:pPr marL="0" algn="ctr" defTabSz="914400" rtl="0" eaLnBrk="1" fontAlgn="b" latinLnBrk="0" hangingPunct="1"/>
                      <a:r>
                        <a:rPr lang="ru-RU" sz="1800" b="1" kern="1200" dirty="0" err="1">
                          <a:solidFill>
                            <a:schemeClr val="bg1"/>
                          </a:solidFill>
                          <a:latin typeface="+mn-lt"/>
                          <a:ea typeface="+mn-ea"/>
                          <a:cs typeface="+mn-cs"/>
                        </a:rPr>
                        <a:t>ТЕРм</a:t>
                      </a:r>
                      <a:r>
                        <a:rPr lang="ru-RU" sz="1800" b="1" kern="1200" dirty="0">
                          <a:solidFill>
                            <a:schemeClr val="bg1"/>
                          </a:solidFill>
                          <a:latin typeface="+mn-lt"/>
                          <a:ea typeface="+mn-ea"/>
                          <a:cs typeface="+mn-cs"/>
                        </a:rPr>
                        <a:t> (</a:t>
                      </a:r>
                      <a:r>
                        <a:rPr lang="ru-RU" sz="1800" b="1" kern="1200" dirty="0" err="1">
                          <a:solidFill>
                            <a:schemeClr val="bg1"/>
                          </a:solidFill>
                          <a:latin typeface="+mn-lt"/>
                          <a:ea typeface="+mn-ea"/>
                          <a:cs typeface="+mn-cs"/>
                        </a:rPr>
                        <a:t>ФЕРм</a:t>
                      </a:r>
                      <a:r>
                        <a:rPr lang="ru-RU" sz="1800" b="1" kern="1200" dirty="0">
                          <a:solidFill>
                            <a:schemeClr val="bg1"/>
                          </a:solidFill>
                          <a:latin typeface="+mn-lt"/>
                          <a:ea typeface="+mn-ea"/>
                          <a:cs typeface="+mn-cs"/>
                        </a:rPr>
                        <a:t>)</a:t>
                      </a:r>
                    </a:p>
                  </a:txBody>
                  <a:tcPr marL="9525" marR="9525" marT="9525" marB="0" anchor="b"/>
                </a:tc>
                <a:tc>
                  <a:txBody>
                    <a:bodyPr/>
                    <a:lstStyle/>
                    <a:p>
                      <a:pPr marL="0" algn="ctr" defTabSz="914400" rtl="0" eaLnBrk="1" fontAlgn="b" latinLnBrk="0" hangingPunct="1"/>
                      <a:r>
                        <a:rPr lang="ru-RU" sz="1800" b="1" kern="1200" dirty="0">
                          <a:solidFill>
                            <a:schemeClr val="bg1"/>
                          </a:solidFill>
                          <a:latin typeface="+mn-lt"/>
                          <a:ea typeface="+mn-ea"/>
                          <a:cs typeface="+mn-cs"/>
                        </a:rPr>
                        <a:t>0,85</a:t>
                      </a:r>
                    </a:p>
                  </a:txBody>
                  <a:tcPr marL="9525" marR="9525" marT="9525" marB="0" anchor="b"/>
                </a:tc>
                <a:tc>
                  <a:txBody>
                    <a:bodyPr/>
                    <a:lstStyle/>
                    <a:p>
                      <a:pPr marL="0" algn="ctr" defTabSz="914400" rtl="0" eaLnBrk="1" fontAlgn="b" latinLnBrk="0" hangingPunct="1"/>
                      <a:r>
                        <a:rPr lang="ru-RU" sz="1800" b="1" kern="1200" dirty="0">
                          <a:solidFill>
                            <a:schemeClr val="bg1"/>
                          </a:solidFill>
                          <a:latin typeface="+mn-lt"/>
                          <a:ea typeface="+mn-ea"/>
                          <a:cs typeface="+mn-cs"/>
                        </a:rPr>
                        <a:t>0,8</a:t>
                      </a:r>
                    </a:p>
                  </a:txBody>
                  <a:tcPr marL="9525" marR="9525" marT="9525" marB="0" anchor="b"/>
                </a:tc>
                <a:tc>
                  <a:txBody>
                    <a:bodyPr/>
                    <a:lstStyle/>
                    <a:p>
                      <a:pPr marL="0" algn="ctr" defTabSz="914400" rtl="0" eaLnBrk="1" fontAlgn="b" latinLnBrk="0" hangingPunct="1"/>
                      <a:r>
                        <a:rPr lang="ru-RU" sz="1800" b="1" kern="1200" dirty="0">
                          <a:solidFill>
                            <a:schemeClr val="bg1"/>
                          </a:solidFill>
                          <a:latin typeface="+mn-lt"/>
                          <a:ea typeface="+mn-ea"/>
                          <a:cs typeface="+mn-cs"/>
                        </a:rPr>
                        <a:t>-</a:t>
                      </a:r>
                    </a:p>
                  </a:txBody>
                  <a:tcPr marL="9525" marR="9525" marT="9525" marB="0" anchor="b"/>
                </a:tc>
                <a:tc>
                  <a:txBody>
                    <a:bodyPr/>
                    <a:lstStyle/>
                    <a:p>
                      <a:pPr marL="0" algn="ctr" defTabSz="914400" rtl="0" eaLnBrk="1" fontAlgn="b" latinLnBrk="0" hangingPunct="1"/>
                      <a:r>
                        <a:rPr lang="ru-RU" sz="1800" b="1" kern="1200" dirty="0">
                          <a:solidFill>
                            <a:schemeClr val="bg1"/>
                          </a:solidFill>
                          <a:latin typeface="+mn-lt"/>
                          <a:ea typeface="+mn-ea"/>
                          <a:cs typeface="+mn-cs"/>
                        </a:rPr>
                        <a:t>-</a:t>
                      </a:r>
                    </a:p>
                  </a:txBody>
                  <a:tcPr marL="9525" marR="9525" marT="9525" marB="0" anchor="b"/>
                </a:tc>
              </a:tr>
              <a:tr h="149726">
                <a:tc>
                  <a:txBody>
                    <a:bodyPr/>
                    <a:lstStyle/>
                    <a:p>
                      <a:pPr marL="0" algn="ctr" defTabSz="914400" rtl="0" eaLnBrk="1" fontAlgn="b" latinLnBrk="0" hangingPunct="1"/>
                      <a:r>
                        <a:rPr lang="ru-RU" sz="1800" b="1" kern="1200" dirty="0" err="1">
                          <a:solidFill>
                            <a:schemeClr val="bg1"/>
                          </a:solidFill>
                          <a:latin typeface="+mn-lt"/>
                          <a:ea typeface="+mn-ea"/>
                          <a:cs typeface="+mn-cs"/>
                        </a:rPr>
                        <a:t>ТЕРп</a:t>
                      </a:r>
                      <a:r>
                        <a:rPr lang="ru-RU" sz="1800" b="1" kern="1200" dirty="0">
                          <a:solidFill>
                            <a:schemeClr val="bg1"/>
                          </a:solidFill>
                          <a:latin typeface="+mn-lt"/>
                          <a:ea typeface="+mn-ea"/>
                          <a:cs typeface="+mn-cs"/>
                        </a:rPr>
                        <a:t> (</a:t>
                      </a:r>
                      <a:r>
                        <a:rPr lang="ru-RU" sz="1800" b="1" kern="1200" dirty="0" err="1">
                          <a:solidFill>
                            <a:schemeClr val="bg1"/>
                          </a:solidFill>
                          <a:latin typeface="+mn-lt"/>
                          <a:ea typeface="+mn-ea"/>
                          <a:cs typeface="+mn-cs"/>
                        </a:rPr>
                        <a:t>ФЕРп</a:t>
                      </a:r>
                      <a:r>
                        <a:rPr lang="ru-RU" sz="1800" b="1" kern="1200" dirty="0">
                          <a:solidFill>
                            <a:schemeClr val="bg1"/>
                          </a:solidFill>
                          <a:latin typeface="+mn-lt"/>
                          <a:ea typeface="+mn-ea"/>
                          <a:cs typeface="+mn-cs"/>
                        </a:rPr>
                        <a:t>)</a:t>
                      </a:r>
                    </a:p>
                  </a:txBody>
                  <a:tcPr marL="9525" marR="9525" marT="9525" marB="0" anchor="b"/>
                </a:tc>
                <a:tc>
                  <a:txBody>
                    <a:bodyPr/>
                    <a:lstStyle/>
                    <a:p>
                      <a:pPr marL="0" algn="ctr" defTabSz="914400" rtl="0" eaLnBrk="1" fontAlgn="b" latinLnBrk="0" hangingPunct="1"/>
                      <a:r>
                        <a:rPr lang="ru-RU" sz="1800" b="1" kern="1200" dirty="0">
                          <a:solidFill>
                            <a:schemeClr val="bg1"/>
                          </a:solidFill>
                          <a:latin typeface="+mn-lt"/>
                          <a:ea typeface="+mn-ea"/>
                          <a:cs typeface="+mn-cs"/>
                        </a:rPr>
                        <a:t>0,85</a:t>
                      </a:r>
                    </a:p>
                  </a:txBody>
                  <a:tcPr marL="9525" marR="9525" marT="9525" marB="0" anchor="b"/>
                </a:tc>
                <a:tc>
                  <a:txBody>
                    <a:bodyPr/>
                    <a:lstStyle/>
                    <a:p>
                      <a:pPr marL="0" algn="ctr" defTabSz="914400" rtl="0" eaLnBrk="1" fontAlgn="b" latinLnBrk="0" hangingPunct="1"/>
                      <a:r>
                        <a:rPr lang="ru-RU" sz="1800" b="1" kern="1200" dirty="0">
                          <a:solidFill>
                            <a:schemeClr val="bg1"/>
                          </a:solidFill>
                          <a:latin typeface="+mn-lt"/>
                          <a:ea typeface="+mn-ea"/>
                          <a:cs typeface="+mn-cs"/>
                        </a:rPr>
                        <a:t>0,8</a:t>
                      </a:r>
                    </a:p>
                  </a:txBody>
                  <a:tcPr marL="9525" marR="9525" marT="9525" marB="0" anchor="b"/>
                </a:tc>
                <a:tc>
                  <a:txBody>
                    <a:bodyPr/>
                    <a:lstStyle/>
                    <a:p>
                      <a:pPr marL="0" algn="ctr" defTabSz="914400" rtl="0" eaLnBrk="1" fontAlgn="b" latinLnBrk="0" hangingPunct="1"/>
                      <a:r>
                        <a:rPr lang="ru-RU" sz="1800" b="1" kern="1200" dirty="0">
                          <a:solidFill>
                            <a:schemeClr val="bg1"/>
                          </a:solidFill>
                          <a:latin typeface="+mn-lt"/>
                          <a:ea typeface="+mn-ea"/>
                          <a:cs typeface="+mn-cs"/>
                        </a:rPr>
                        <a:t>-</a:t>
                      </a:r>
                    </a:p>
                  </a:txBody>
                  <a:tcPr marL="9525" marR="9525" marT="9525" marB="0" anchor="b"/>
                </a:tc>
                <a:tc>
                  <a:txBody>
                    <a:bodyPr/>
                    <a:lstStyle/>
                    <a:p>
                      <a:pPr marL="0" algn="ctr" defTabSz="914400" rtl="0" eaLnBrk="1" fontAlgn="b" latinLnBrk="0" hangingPunct="1"/>
                      <a:r>
                        <a:rPr lang="ru-RU" sz="1800" b="1" kern="1200" dirty="0">
                          <a:solidFill>
                            <a:schemeClr val="bg1"/>
                          </a:solidFill>
                          <a:latin typeface="+mn-lt"/>
                          <a:ea typeface="+mn-ea"/>
                          <a:cs typeface="+mn-cs"/>
                        </a:rPr>
                        <a:t>-</a:t>
                      </a:r>
                    </a:p>
                  </a:txBody>
                  <a:tcPr marL="9525" marR="9525" marT="9525" marB="0" anchor="b"/>
                </a:tc>
              </a:tr>
            </a:tbl>
          </a:graphicData>
        </a:graphic>
      </p:graphicFrame>
      <p:sp>
        <p:nvSpPr>
          <p:cNvPr id="5" name="Прямоугольник 4"/>
          <p:cNvSpPr/>
          <p:nvPr/>
        </p:nvSpPr>
        <p:spPr>
          <a:xfrm>
            <a:off x="395536" y="3441680"/>
            <a:ext cx="8280920" cy="3139321"/>
          </a:xfrm>
          <a:prstGeom prst="rect">
            <a:avLst/>
          </a:prstGeom>
        </p:spPr>
        <p:txBody>
          <a:bodyPr wrap="square">
            <a:spAutoFit/>
          </a:bodyPr>
          <a:lstStyle/>
          <a:p>
            <a:r>
              <a:rPr lang="ru-RU" b="1" dirty="0"/>
              <a:t>Подтверждающие документы:</a:t>
            </a:r>
            <a:endParaRPr lang="ru-RU" dirty="0"/>
          </a:p>
          <a:p>
            <a:r>
              <a:rPr lang="ru-RU" dirty="0" smtClean="0"/>
              <a:t>0,85 </a:t>
            </a:r>
            <a:r>
              <a:rPr lang="ru-RU" dirty="0"/>
              <a:t>к </a:t>
            </a:r>
            <a:r>
              <a:rPr lang="ru-RU" dirty="0" smtClean="0"/>
              <a:t>НР- </a:t>
            </a:r>
            <a:r>
              <a:rPr lang="ru-RU" dirty="0"/>
              <a:t>Письмо Госстроя № 2536-ИП/12/ГС от 27.11.2012.</a:t>
            </a:r>
          </a:p>
          <a:p>
            <a:r>
              <a:rPr lang="ru-RU" dirty="0"/>
              <a:t>0,8 к СП	- Письмо Госстроя № 2536-ИП/12/ГС от 27.11.2012.</a:t>
            </a:r>
          </a:p>
          <a:p>
            <a:r>
              <a:rPr lang="ru-RU" b="1" dirty="0"/>
              <a:t>0,9</a:t>
            </a:r>
            <a:r>
              <a:rPr lang="ru-RU" dirty="0"/>
              <a:t> к НР</a:t>
            </a:r>
            <a:r>
              <a:rPr lang="ru-RU" b="1" dirty="0"/>
              <a:t>	</a:t>
            </a:r>
            <a:r>
              <a:rPr lang="ru-RU" dirty="0"/>
              <a:t>- Примечание 1 к приложению 4 в МДС 81-33.2004 и МДС 81-34.2004</a:t>
            </a:r>
            <a:r>
              <a:rPr lang="ru-RU" dirty="0" smtClean="0"/>
              <a:t>.   (* - </a:t>
            </a:r>
            <a:r>
              <a:rPr lang="ru-RU" b="1" dirty="0" smtClean="0"/>
              <a:t>не учитывается </a:t>
            </a:r>
            <a:r>
              <a:rPr lang="ru-RU" dirty="0" smtClean="0"/>
              <a:t>при определении </a:t>
            </a:r>
            <a:r>
              <a:rPr lang="ru-RU" dirty="0"/>
              <a:t>сметной стоимости работ по капитальному ремонту наружных инженерных сетей, улиц и дорог общегородского, районного и местного значения, мостов и путепроводов и объектов производственного назначения</a:t>
            </a:r>
            <a:r>
              <a:rPr lang="ru-RU" dirty="0" smtClean="0"/>
              <a:t> )</a:t>
            </a:r>
            <a:endParaRPr lang="ru-RU" dirty="0"/>
          </a:p>
          <a:p>
            <a:r>
              <a:rPr lang="ru-RU" b="1" dirty="0"/>
              <a:t>0,85</a:t>
            </a:r>
            <a:r>
              <a:rPr lang="ru-RU" dirty="0"/>
              <a:t> к </a:t>
            </a:r>
            <a:r>
              <a:rPr lang="ru-RU" dirty="0" smtClean="0"/>
              <a:t>СП- </a:t>
            </a:r>
            <a:r>
              <a:rPr lang="ru-RU" dirty="0"/>
              <a:t>Примечание 1 к приложению 1 в письме Федерального агентства по строительству и жилищно-коммунальному хозяйству (</a:t>
            </a:r>
            <a:r>
              <a:rPr lang="ru-RU" dirty="0" err="1"/>
              <a:t>Росстроя</a:t>
            </a:r>
            <a:r>
              <a:rPr lang="ru-RU" dirty="0"/>
              <a:t>) № АП-5536/06 от 18.11.2004.</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Литейная">
  <a:themeElements>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381</TotalTime>
  <Words>651</Words>
  <Application>Microsoft Office PowerPoint</Application>
  <PresentationFormat>Экран (4:3)</PresentationFormat>
  <Paragraphs>89</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Литейная</vt:lpstr>
      <vt:lpstr>Понятие капитального ремонта</vt:lpstr>
      <vt:lpstr>Основные методические документы определения  сметной стоимости</vt:lpstr>
      <vt:lpstr>Состав сметной документации на капитальный ремонт</vt:lpstr>
      <vt:lpstr>Структура ССР при капительном ремонте</vt:lpstr>
      <vt:lpstr>Исходные данные для составления сметной документации на ремонтно-строительные работы</vt:lpstr>
      <vt:lpstr>Порядок и особенности применения федеральных единичных расценок</vt:lpstr>
      <vt:lpstr>Определение стоимости работ по разборке (демонтажу) </vt:lpstr>
      <vt:lpstr>Особенности использования сборников ТЕР (ФЕР)-2001</vt:lpstr>
      <vt:lpstr>Особенности и в определении накладных расходов и сметной прибыли</vt:lpstr>
      <vt:lpstr>Расчет лимитированных затрат в составе ССР</vt:lpstr>
    </vt:vector>
  </TitlesOfParts>
  <Company>NPC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BolgovV</dc:creator>
  <cp:lastModifiedBy>u00801</cp:lastModifiedBy>
  <cp:revision>41</cp:revision>
  <dcterms:created xsi:type="dcterms:W3CDTF">2016-04-18T06:29:23Z</dcterms:created>
  <dcterms:modified xsi:type="dcterms:W3CDTF">2017-04-21T08:49:19Z</dcterms:modified>
</cp:coreProperties>
</file>